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8"/>
  </p:notesMasterIdLst>
  <p:sldIdLst>
    <p:sldId id="257" r:id="rId2"/>
    <p:sldId id="274" r:id="rId3"/>
    <p:sldId id="269" r:id="rId4"/>
    <p:sldId id="266" r:id="rId5"/>
    <p:sldId id="267" r:id="rId6"/>
    <p:sldId id="271" r:id="rId7"/>
    <p:sldId id="262" r:id="rId8"/>
    <p:sldId id="261" r:id="rId9"/>
    <p:sldId id="263" r:id="rId10"/>
    <p:sldId id="265" r:id="rId11"/>
    <p:sldId id="272" r:id="rId12"/>
    <p:sldId id="273" r:id="rId13"/>
    <p:sldId id="268" r:id="rId14"/>
    <p:sldId id="275" r:id="rId15"/>
    <p:sldId id="270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ra Crim" initials="TC" lastIdx="7" clrIdx="0">
    <p:extLst>
      <p:ext uri="{19B8F6BF-5375-455C-9EA6-DF929625EA0E}">
        <p15:presenceInfo xmlns:p15="http://schemas.microsoft.com/office/powerpoint/2012/main" userId="S-1-5-21-2812416773-4155315058-3260855456-235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380" autoAdjust="0"/>
  </p:normalViewPr>
  <p:slideViewPr>
    <p:cSldViewPr>
      <p:cViewPr varScale="1">
        <p:scale>
          <a:sx n="109" d="100"/>
          <a:sy n="109" d="100"/>
        </p:scale>
        <p:origin x="97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20T14:56:38.814" idx="1">
    <p:pos x="4597" y="798"/>
    <p:text>I would say Plaque = A sticky film that contains bacteria and contributes to tooth decay (or paraphrase that)</p:text>
    <p:extLst>
      <p:ext uri="{C676402C-5697-4E1C-873F-D02D1690AC5C}">
        <p15:threadingInfo xmlns:p15="http://schemas.microsoft.com/office/powerpoint/2012/main" timeZoneBias="420"/>
      </p:ext>
    </p:extLst>
  </p:cm>
  <p:cm authorId="1" dt="2019-05-20T14:57:35.660" idx="2">
    <p:pos x="4658" y="1047"/>
    <p:text>Bacteria (in plaque) + Sugar  produces acids that attack tooth enamel, causing tooth decay/gum disease.  Not sure how specific you want to get.  You could just mention this in your presentation.</p:text>
    <p:extLst>
      <p:ext uri="{C676402C-5697-4E1C-873F-D02D1690AC5C}">
        <p15:threadingInfo xmlns:p15="http://schemas.microsoft.com/office/powerpoint/2012/main" timeZoneBias="420"/>
      </p:ext>
    </p:extLst>
  </p:cm>
  <p:cm authorId="1" dt="2019-05-20T14:59:41.862" idx="3">
    <p:pos x="4071" y="4060"/>
    <p:text>I LOVE that you ask this?  You could also ask - do you have a dentist you regularly see?  Also... this is a great time to mention that the recommendation is to visit a dentist by your first tooth or first birthday.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20T15:01:30.544" idx="4">
    <p:pos x="3007" y="1595"/>
    <p:text>You can start using fluoride toothpaste with you child - about the size of a rice grain, around age 2 (or when the child knows to not swallow - before then you can just use water) .  Then around 6, you can use a pea size of toothpaste.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20T15:03:59.578" idx="5">
    <p:pos x="4835" y="2636"/>
    <p:text>This is also FANTASTIC to see in here.</p:text>
    <p:extLst>
      <p:ext uri="{C676402C-5697-4E1C-873F-D02D1690AC5C}">
        <p15:threadingInfo xmlns:p15="http://schemas.microsoft.com/office/powerpoint/2012/main" timeZoneBias="420"/>
      </p:ext>
    </p:extLst>
  </p:cm>
  <p:cm authorId="1" dt="2019-05-20T15:09:34.836" idx="7">
    <p:pos x="5167" y="2138"/>
    <p:text>When kids can brush their own teeth, aim for brushing for 2 minutes, 2 times a day.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C586D-B835-462D-957B-1E4232DDD662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13C91-3667-44F1-B255-00F4C66A2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8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*This doesn’t include milk</a:t>
            </a:r>
            <a:r>
              <a:rPr lang="en-US" baseline="0" dirty="0" smtClean="0"/>
              <a:t> and other beverages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13C91-3667-44F1-B255-00F4C66A20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29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Mouth bacteria is contagious.</a:t>
            </a:r>
            <a:r>
              <a:rPr lang="en-US" baseline="0" dirty="0" smtClean="0"/>
              <a:t>  Fed by food and produces own acid to weaken and destroy enamel.  Acid in foods also increases decay.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13C91-3667-44F1-B255-00F4C66A20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3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Baby teeth are also spacers for permanent teeth.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13C91-3667-44F1-B255-00F4C66A20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2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54FF37E-D10B-47B3-94A3-1A31151F362C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1D47A01-5A83-478E-8040-E5B7FE646C1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F37E-D10B-47B3-94A3-1A31151F362C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7A01-5A83-478E-8040-E5B7FE646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F37E-D10B-47B3-94A3-1A31151F362C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7A01-5A83-478E-8040-E5B7FE646C1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F37E-D10B-47B3-94A3-1A31151F362C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7A01-5A83-478E-8040-E5B7FE646C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54FF37E-D10B-47B3-94A3-1A31151F362C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1D47A01-5A83-478E-8040-E5B7FE646C1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F37E-D10B-47B3-94A3-1A31151F362C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7A01-5A83-478E-8040-E5B7FE646C1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F37E-D10B-47B3-94A3-1A31151F362C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7A01-5A83-478E-8040-E5B7FE646C1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F37E-D10B-47B3-94A3-1A31151F362C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7A01-5A83-478E-8040-E5B7FE646C1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F37E-D10B-47B3-94A3-1A31151F362C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7A01-5A83-478E-8040-E5B7FE646C1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F37E-D10B-47B3-94A3-1A31151F362C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7A01-5A83-478E-8040-E5B7FE646C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F37E-D10B-47B3-94A3-1A31151F362C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7A01-5A83-478E-8040-E5B7FE646C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54FF37E-D10B-47B3-94A3-1A31151F362C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D47A01-5A83-478E-8040-E5B7FE646C1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file:///\\FS-HHSA\HHSA\PH\WIC%20Women,%20Infants,%20and%20Children\Participant%20Education\GA%20Classes\GA47%20Rethink%20Your%20Drink%20Video%20NYC.VOB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For Healthy </a:t>
            </a:r>
            <a:br>
              <a:rPr lang="en-US" b="1" dirty="0" smtClean="0"/>
            </a:br>
            <a:r>
              <a:rPr lang="en-US" b="1" dirty="0" smtClean="0"/>
              <a:t>Smiles and Heathy Lives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7492"/>
            <a:ext cx="8229600" cy="432054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410200"/>
            <a:ext cx="161925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0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67885"/>
            <a:ext cx="6668332" cy="4301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57150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picture for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7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How much sugar is too much?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64526"/>
            <a:ext cx="5567755" cy="3871241"/>
          </a:xfrm>
        </p:spPr>
      </p:pic>
    </p:spTree>
    <p:extLst>
      <p:ext uri="{BB962C8B-B14F-4D97-AF65-F5344CB8AC3E}">
        <p14:creationId xmlns:p14="http://schemas.microsoft.com/office/powerpoint/2010/main" val="9913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Fruit Infused Water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29" y="1143000"/>
            <a:ext cx="2808514" cy="3918146"/>
          </a:xfrm>
        </p:spPr>
      </p:pic>
      <p:sp>
        <p:nvSpPr>
          <p:cNvPr id="9" name="TextBox 8"/>
          <p:cNvSpPr txBox="1"/>
          <p:nvPr/>
        </p:nvSpPr>
        <p:spPr>
          <a:xfrm>
            <a:off x="3015343" y="1501790"/>
            <a:ext cx="5791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Have you tried some?</a:t>
            </a:r>
          </a:p>
          <a:p>
            <a:endParaRPr lang="en-US" sz="2400" dirty="0" smtClean="0">
              <a:solidFill>
                <a:srgbClr val="00B0F0"/>
              </a:solidFill>
            </a:endParaRPr>
          </a:p>
          <a:p>
            <a:r>
              <a:rPr lang="en-US" sz="2400" dirty="0" smtClean="0">
                <a:solidFill>
                  <a:srgbClr val="00B0F0"/>
                </a:solidFill>
              </a:rPr>
              <a:t>Lemon Cucumber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Blueberry Orange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Cranberry &amp; Lime Fizz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Lemon Lavender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Strawberry Peach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Grapefruit Rosemary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Lemon Strawberry Basil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Blackberry Orange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366266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rgbClr val="00B0F0"/>
              </a:solidFill>
            </a:endParaRPr>
          </a:p>
          <a:p>
            <a:r>
              <a:rPr lang="en-US" sz="3200" b="1" dirty="0" smtClean="0">
                <a:solidFill>
                  <a:srgbClr val="00B0F0"/>
                </a:solidFill>
              </a:rPr>
              <a:t>What flavors sound good to you?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1943"/>
            <a:ext cx="2895600" cy="179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7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algn="ctr"/>
            <a:r>
              <a:rPr lang="en-US" b="1" dirty="0" smtClean="0"/>
              <a:t>Sugar and Tooth Decay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Plaque = Sticky </a:t>
            </a:r>
            <a:r>
              <a:rPr lang="en-US" dirty="0"/>
              <a:t>Y</a:t>
            </a:r>
            <a:r>
              <a:rPr lang="en-US" dirty="0" smtClean="0"/>
              <a:t>ellow </a:t>
            </a:r>
            <a:r>
              <a:rPr lang="en-US" dirty="0"/>
              <a:t>C</a:t>
            </a:r>
            <a:r>
              <a:rPr lang="en-US" dirty="0" smtClean="0"/>
              <a:t>ontagious </a:t>
            </a:r>
            <a:r>
              <a:rPr lang="en-US" dirty="0"/>
              <a:t>B</a:t>
            </a:r>
            <a:r>
              <a:rPr lang="en-US" dirty="0" smtClean="0"/>
              <a:t>acteria </a:t>
            </a:r>
            <a:r>
              <a:rPr lang="en-US" dirty="0"/>
              <a:t>F</a:t>
            </a:r>
            <a:r>
              <a:rPr lang="en-US" dirty="0" smtClean="0"/>
              <a:t>ilm</a:t>
            </a:r>
          </a:p>
          <a:p>
            <a:pPr>
              <a:defRPr/>
            </a:pPr>
            <a:r>
              <a:rPr lang="en-US" dirty="0" smtClean="0"/>
              <a:t>Plaque </a:t>
            </a:r>
            <a:r>
              <a:rPr lang="en-US" dirty="0"/>
              <a:t>+ Sugar </a:t>
            </a:r>
            <a:r>
              <a:rPr lang="en-US" dirty="0" smtClean="0"/>
              <a:t>+ Acid= Decay and Gum Disease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2362200"/>
            <a:ext cx="5842000" cy="36559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6400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Has your child been to the dentist yet?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smtClean="0"/>
              <a:t>Did you know we catch</a:t>
            </a:r>
            <a:br>
              <a:rPr lang="en-US" b="1" dirty="0" smtClean="0"/>
            </a:br>
            <a:r>
              <a:rPr lang="en-US" b="1" dirty="0" smtClean="0"/>
              <a:t> tooth decay?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Babies are not born with germs that cause tooth decay</a:t>
            </a:r>
          </a:p>
          <a:p>
            <a:r>
              <a:rPr lang="en-US" dirty="0" smtClean="0"/>
              <a:t>Germs are passed by sharing pacifiers, cups, spoons, food drinks etc.</a:t>
            </a:r>
          </a:p>
          <a:p>
            <a:r>
              <a:rPr lang="en-US" dirty="0" smtClean="0"/>
              <a:t>Start brushing as soon as the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1</a:t>
            </a:r>
            <a:r>
              <a:rPr lang="en-US" baseline="30000" dirty="0" smtClean="0"/>
              <a:t>st</a:t>
            </a:r>
            <a:r>
              <a:rPr lang="en-US" dirty="0" smtClean="0"/>
              <a:t> tooth appears</a:t>
            </a:r>
          </a:p>
          <a:p>
            <a:r>
              <a:rPr lang="en-US" dirty="0" smtClean="0"/>
              <a:t>Start offering water in between meals </a:t>
            </a:r>
          </a:p>
          <a:p>
            <a:pPr marL="0" indent="0">
              <a:buNone/>
            </a:pPr>
            <a:r>
              <a:rPr lang="en-US" dirty="0" smtClean="0"/>
              <a:t>    around 6 </a:t>
            </a:r>
            <a:r>
              <a:rPr lang="en-US" dirty="0" err="1" smtClean="0"/>
              <a:t>mo</a:t>
            </a:r>
            <a:endParaRPr lang="en-US" dirty="0" smtClean="0"/>
          </a:p>
          <a:p>
            <a:r>
              <a:rPr lang="en-US" dirty="0">
                <a:ea typeface="ＭＳ Ｐゴシック" charset="-128"/>
              </a:rPr>
              <a:t>Baby teeth are important to chew, </a:t>
            </a:r>
            <a:endParaRPr lang="en-US" dirty="0" smtClean="0">
              <a:ea typeface="ＭＳ Ｐゴシック" charset="-128"/>
            </a:endParaRPr>
          </a:p>
          <a:p>
            <a:pPr marL="0" indent="0">
              <a:buNone/>
            </a:pPr>
            <a:r>
              <a:rPr lang="en-US" dirty="0" smtClean="0">
                <a:ea typeface="ＭＳ Ｐゴシック" charset="-128"/>
              </a:rPr>
              <a:t>   speak </a:t>
            </a:r>
            <a:r>
              <a:rPr lang="en-US" dirty="0">
                <a:ea typeface="ＭＳ Ｐゴシック" charset="-128"/>
              </a:rPr>
              <a:t>&amp; smile.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jdehollander\AppData\Local\Microsoft\Windows\INetCache\IE\AOHTCSRB\origina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486" y="33528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0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Sugar and Tooth </a:t>
            </a:r>
            <a:r>
              <a:rPr lang="en-US" b="1" dirty="0"/>
              <a:t>Decay</a:t>
            </a:r>
          </a:p>
        </p:txBody>
      </p:sp>
      <p:pic>
        <p:nvPicPr>
          <p:cNvPr id="4" name="Picture 5" descr="promotes-cavities_7-reasons-to-avoid-sod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91933"/>
            <a:ext cx="3015716" cy="20084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533400" y="3352800"/>
            <a:ext cx="8458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ea typeface="ＭＳ Ｐゴシック" charset="-128"/>
              </a:rPr>
              <a:t>Tooth decay affects </a:t>
            </a:r>
            <a:r>
              <a:rPr lang="en-US" sz="2600" dirty="0" smtClean="0">
                <a:ea typeface="ＭＳ Ｐゴシック" charset="-128"/>
              </a:rPr>
              <a:t>1 out 4 of </a:t>
            </a:r>
            <a:r>
              <a:rPr lang="en-US" sz="2600" dirty="0">
                <a:ea typeface="ＭＳ Ｐゴシック" charset="-128"/>
              </a:rPr>
              <a:t>U.S. </a:t>
            </a:r>
            <a:r>
              <a:rPr lang="en-US" sz="2600" dirty="0" smtClean="0">
                <a:ea typeface="ＭＳ Ｐゴシック" charset="-128"/>
              </a:rPr>
              <a:t>children, ages </a:t>
            </a:r>
            <a:r>
              <a:rPr lang="en-US" sz="2600" dirty="0">
                <a:ea typeface="ＭＳ Ｐゴシック" charset="-128"/>
              </a:rPr>
              <a:t>2-5</a:t>
            </a:r>
            <a:r>
              <a:rPr lang="en-US" sz="2600" dirty="0" smtClean="0">
                <a:ea typeface="ＭＳ Ｐゴシック" charset="-128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600" dirty="0" smtClean="0">
              <a:ea typeface="ＭＳ Ｐゴシック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ea typeface="ＭＳ Ｐゴシック" charset="-128"/>
              </a:rPr>
              <a:t>Kids need adults to help brush until 8 years old!!!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600" dirty="0">
              <a:ea typeface="ＭＳ Ｐゴシック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ea typeface="ＭＳ Ｐゴシック" charset="-128"/>
              </a:rPr>
              <a:t>Reducing sugar from food and drinks reduces tooth decay.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600" dirty="0">
              <a:ea typeface="ＭＳ Ｐゴシック" charset="-128"/>
            </a:endParaRPr>
          </a:p>
        </p:txBody>
      </p:sp>
      <p:pic>
        <p:nvPicPr>
          <p:cNvPr id="1028" name="Picture 4" descr="C:\Users\jdehollander\AppData\Local\Microsoft\Windows\INetCache\IE\Y40M4D1O\dental_hygiene_infant_toddler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00405"/>
            <a:ext cx="1905000" cy="203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dehollander\AppData\Local\Microsoft\Windows\INetCache\IE\VRVDAQVG\jb87jdpk-133645875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00404"/>
            <a:ext cx="2590800" cy="203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0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"/>
            <a:ext cx="4339860" cy="5616289"/>
          </a:xfrm>
        </p:spPr>
      </p:pic>
      <p:sp>
        <p:nvSpPr>
          <p:cNvPr id="5" name="TextBox 4"/>
          <p:cNvSpPr txBox="1"/>
          <p:nvPr/>
        </p:nvSpPr>
        <p:spPr>
          <a:xfrm>
            <a:off x="5410200" y="1371600"/>
            <a:ext cx="358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Your body and your teeth will thank you!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029200"/>
            <a:ext cx="1619250" cy="116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76200"/>
            <a:ext cx="4848225" cy="6498961"/>
          </a:xfrm>
        </p:spPr>
      </p:pic>
    </p:spTree>
    <p:extLst>
      <p:ext uri="{BB962C8B-B14F-4D97-AF65-F5344CB8AC3E}">
        <p14:creationId xmlns:p14="http://schemas.microsoft.com/office/powerpoint/2010/main" val="23361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Kids Need Water Too!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Regulates temperature</a:t>
            </a:r>
          </a:p>
          <a:p>
            <a:r>
              <a:rPr lang="en-US" dirty="0" smtClean="0"/>
              <a:t>Vital for circulation &amp; digestion</a:t>
            </a:r>
          </a:p>
          <a:p>
            <a:r>
              <a:rPr lang="en-US" dirty="0"/>
              <a:t>Prevents </a:t>
            </a:r>
            <a:r>
              <a:rPr lang="en-US" dirty="0" smtClean="0"/>
              <a:t>constipation</a:t>
            </a:r>
          </a:p>
          <a:p>
            <a:r>
              <a:rPr lang="en-US" dirty="0" smtClean="0"/>
              <a:t>Maintains electrolyte balance</a:t>
            </a:r>
          </a:p>
          <a:p>
            <a:r>
              <a:rPr lang="en-US" dirty="0" smtClean="0"/>
              <a:t>Protects joints, organs and tissues</a:t>
            </a:r>
          </a:p>
          <a:p>
            <a:r>
              <a:rPr lang="en-US" dirty="0" smtClean="0"/>
              <a:t>Flushes out toxins</a:t>
            </a:r>
          </a:p>
          <a:p>
            <a:r>
              <a:rPr lang="en-US" dirty="0"/>
              <a:t>Helps transport nutrients and </a:t>
            </a:r>
            <a:r>
              <a:rPr lang="en-US" dirty="0" smtClean="0"/>
              <a:t>oxygen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049" y="1447800"/>
            <a:ext cx="3002280" cy="200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5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Dehydration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320040" indent="-320040">
              <a:buFont typeface="Wingdings"/>
              <a:buChar char=""/>
              <a:defRPr/>
            </a:pPr>
            <a:r>
              <a:rPr lang="en-US" altLang="en-US" sz="3100" b="1" dirty="0"/>
              <a:t>Loss of fluids </a:t>
            </a:r>
          </a:p>
          <a:p>
            <a:pPr marL="640080" lvl="1">
              <a:buFont typeface="Wingdings 2"/>
              <a:buChar char=""/>
              <a:defRPr/>
            </a:pPr>
            <a:r>
              <a:rPr lang="en-US" altLang="en-US" dirty="0" smtClean="0"/>
              <a:t>Any </a:t>
            </a:r>
            <a:r>
              <a:rPr lang="en-US" altLang="en-US" dirty="0"/>
              <a:t>time, to anyone</a:t>
            </a:r>
          </a:p>
          <a:p>
            <a:pPr marL="640080" lvl="1">
              <a:buFont typeface="Wingdings 2"/>
              <a:buChar char=""/>
              <a:defRPr/>
            </a:pPr>
            <a:r>
              <a:rPr lang="en-US" altLang="en-US" dirty="0"/>
              <a:t>Urine, sweat and breathing</a:t>
            </a:r>
          </a:p>
          <a:p>
            <a:pPr marL="365760" lvl="1" indent="0">
              <a:buNone/>
              <a:defRPr/>
            </a:pPr>
            <a:endParaRPr lang="en-US" altLang="en-US" dirty="0"/>
          </a:p>
          <a:p>
            <a:pPr marL="320040" indent="-320040">
              <a:buFont typeface="Wingdings"/>
              <a:buChar char=""/>
              <a:defRPr/>
            </a:pPr>
            <a:r>
              <a:rPr lang="en-US" altLang="en-US" sz="3100" b="1" dirty="0"/>
              <a:t>Signs/symptoms</a:t>
            </a:r>
          </a:p>
          <a:p>
            <a:pPr marL="640080" lvl="1">
              <a:buFont typeface="Wingdings 2"/>
              <a:buChar char=""/>
              <a:defRPr/>
            </a:pPr>
            <a:r>
              <a:rPr lang="en-US" altLang="en-US" dirty="0"/>
              <a:t>Thirst</a:t>
            </a:r>
          </a:p>
          <a:p>
            <a:pPr marL="640080" lvl="1">
              <a:buFont typeface="Wingdings 2"/>
              <a:buChar char=""/>
              <a:defRPr/>
            </a:pPr>
            <a:r>
              <a:rPr lang="en-US" altLang="en-US" dirty="0"/>
              <a:t>Urine color (dark vs. light)</a:t>
            </a:r>
          </a:p>
          <a:p>
            <a:pPr marL="640080" lvl="1">
              <a:buFont typeface="Wingdings 2"/>
              <a:buChar char=""/>
              <a:defRPr/>
            </a:pPr>
            <a:r>
              <a:rPr lang="en-US" altLang="en-US" dirty="0"/>
              <a:t>Headache</a:t>
            </a:r>
          </a:p>
          <a:p>
            <a:pPr marL="640080" lvl="1">
              <a:buFont typeface="Wingdings 2"/>
              <a:buChar char=""/>
              <a:defRPr/>
            </a:pPr>
            <a:r>
              <a:rPr lang="en-US" altLang="en-US" dirty="0"/>
              <a:t>Fatigue </a:t>
            </a:r>
          </a:p>
          <a:p>
            <a:pPr marL="640080" lvl="1">
              <a:buFont typeface="Wingdings 2"/>
              <a:buChar char=""/>
              <a:defRPr/>
            </a:pPr>
            <a:r>
              <a:rPr lang="en-US" altLang="en-US" dirty="0"/>
              <a:t>Dizziness </a:t>
            </a:r>
          </a:p>
          <a:p>
            <a:pPr marL="640080" lvl="1">
              <a:buFont typeface="Wingdings 2"/>
              <a:buChar char=""/>
              <a:defRPr/>
            </a:pPr>
            <a:r>
              <a:rPr lang="en-US" altLang="en-US" dirty="0"/>
              <a:t>Lack of concentration</a:t>
            </a:r>
          </a:p>
          <a:p>
            <a:pPr marL="640080" lvl="1">
              <a:buFont typeface="Wingdings 2"/>
              <a:buChar char=""/>
              <a:defRPr/>
            </a:pPr>
            <a:r>
              <a:rPr lang="en-US" altLang="en-US" dirty="0"/>
              <a:t>Difficulty </a:t>
            </a:r>
            <a:r>
              <a:rPr lang="en-US" altLang="en-US" dirty="0" smtClean="0"/>
              <a:t>breathing</a:t>
            </a:r>
          </a:p>
          <a:p>
            <a:pPr marL="640080" lvl="1">
              <a:buFont typeface="Wingdings 2"/>
              <a:buChar char=""/>
              <a:defRPr/>
            </a:pPr>
            <a:endParaRPr lang="en-US" altLang="en-US" dirty="0"/>
          </a:p>
          <a:p>
            <a:pPr marL="320040" indent="-320040">
              <a:buFont typeface="Wingdings"/>
              <a:buChar char=""/>
              <a:defRPr/>
            </a:pPr>
            <a:r>
              <a:rPr lang="en-US" altLang="en-US" dirty="0" smtClean="0"/>
              <a:t>More likely in summer months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48" y="2341154"/>
            <a:ext cx="4305152" cy="245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dehollander\AppData\Local\Microsoft\Windows\INetCache\IE\I9WA6FVP\camelbak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33337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                  Daily Water* </a:t>
            </a:r>
            <a:r>
              <a:rPr lang="en-US" altLang="en-US" b="1" dirty="0"/>
              <a:t>Needs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u="sng" dirty="0" smtClean="0"/>
              <a:t>Recommendations (in addition to milk): </a:t>
            </a:r>
            <a:endParaRPr lang="en-US" altLang="en-US" u="sng" dirty="0"/>
          </a:p>
          <a:p>
            <a:r>
              <a:rPr lang="en-US" altLang="en-US" b="1" dirty="0" smtClean="0"/>
              <a:t>Kids</a:t>
            </a:r>
          </a:p>
          <a:p>
            <a:pPr lvl="1"/>
            <a:r>
              <a:rPr lang="en-US" altLang="en-US" sz="2600" dirty="0" smtClean="0"/>
              <a:t>1 </a:t>
            </a:r>
            <a:r>
              <a:rPr lang="en-US" altLang="en-US" sz="2600" dirty="0" err="1" smtClean="0"/>
              <a:t>yr</a:t>
            </a:r>
            <a:r>
              <a:rPr lang="en-US" altLang="en-US" sz="2600" dirty="0" smtClean="0"/>
              <a:t> =	1 cup</a:t>
            </a:r>
          </a:p>
          <a:p>
            <a:pPr lvl="1"/>
            <a:r>
              <a:rPr lang="en-US" altLang="en-US" sz="2600" dirty="0" smtClean="0"/>
              <a:t>2 </a:t>
            </a:r>
            <a:r>
              <a:rPr lang="en-US" altLang="en-US" sz="2600" dirty="0" err="1" smtClean="0"/>
              <a:t>yrs</a:t>
            </a:r>
            <a:r>
              <a:rPr lang="en-US" altLang="en-US" sz="2600" dirty="0" smtClean="0"/>
              <a:t> =	2 cups</a:t>
            </a:r>
          </a:p>
          <a:p>
            <a:pPr lvl="1"/>
            <a:r>
              <a:rPr lang="en-US" altLang="en-US" sz="2600" dirty="0" smtClean="0"/>
              <a:t>3 </a:t>
            </a:r>
            <a:r>
              <a:rPr lang="en-US" altLang="en-US" sz="2600" dirty="0" err="1" smtClean="0"/>
              <a:t>yrs</a:t>
            </a:r>
            <a:r>
              <a:rPr lang="en-US" altLang="en-US" sz="2600" dirty="0" smtClean="0"/>
              <a:t> =	3 cups</a:t>
            </a:r>
          </a:p>
          <a:p>
            <a:pPr lvl="1"/>
            <a:r>
              <a:rPr lang="en-US" altLang="en-US" sz="2600" dirty="0" smtClean="0"/>
              <a:t>4 </a:t>
            </a:r>
            <a:r>
              <a:rPr lang="en-US" altLang="en-US" sz="2600" dirty="0" err="1" smtClean="0"/>
              <a:t>yrs</a:t>
            </a:r>
            <a:r>
              <a:rPr lang="en-US" altLang="en-US" sz="2600" dirty="0" smtClean="0"/>
              <a:t> = 	4 cups</a:t>
            </a:r>
          </a:p>
          <a:p>
            <a:pPr lvl="1"/>
            <a:r>
              <a:rPr lang="en-US" altLang="en-US" sz="2600" dirty="0" smtClean="0"/>
              <a:t>5 </a:t>
            </a:r>
            <a:r>
              <a:rPr lang="en-US" altLang="en-US" sz="2600" dirty="0" err="1" smtClean="0"/>
              <a:t>yrs</a:t>
            </a:r>
            <a:r>
              <a:rPr lang="en-US" altLang="en-US" sz="2600" dirty="0" smtClean="0"/>
              <a:t> = 	5 cups</a:t>
            </a:r>
          </a:p>
          <a:p>
            <a:r>
              <a:rPr lang="en-US" altLang="en-US" b="1" dirty="0" smtClean="0"/>
              <a:t>Adults</a:t>
            </a:r>
            <a:endParaRPr lang="en-US" altLang="en-US" b="1" dirty="0"/>
          </a:p>
          <a:p>
            <a:pPr lvl="1"/>
            <a:r>
              <a:rPr lang="en-US" altLang="en-US" sz="2600" dirty="0" smtClean="0"/>
              <a:t>Roughly half your weight in ounces</a:t>
            </a:r>
          </a:p>
          <a:p>
            <a:pPr lvl="2"/>
            <a:r>
              <a:rPr lang="en-US" altLang="en-US" sz="2600" dirty="0" smtClean="0"/>
              <a:t> (ex. 150 </a:t>
            </a:r>
            <a:r>
              <a:rPr lang="en-US" altLang="en-US" sz="2600" dirty="0" err="1" smtClean="0"/>
              <a:t>lbs</a:t>
            </a:r>
            <a:r>
              <a:rPr lang="en-US" altLang="en-US" sz="2600" dirty="0" smtClean="0"/>
              <a:t>  = 75 </a:t>
            </a:r>
            <a:r>
              <a:rPr lang="en-US" altLang="en-US" sz="2600" dirty="0" err="1" smtClean="0"/>
              <a:t>oz</a:t>
            </a:r>
            <a:r>
              <a:rPr lang="en-US" altLang="en-US" sz="2600" dirty="0" smtClean="0"/>
              <a:t>)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2862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about Juice?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143000"/>
            <a:ext cx="3249259" cy="1905000"/>
          </a:xfrm>
        </p:spPr>
      </p:pic>
      <p:sp>
        <p:nvSpPr>
          <p:cNvPr id="6" name="TextBox 5"/>
          <p:cNvSpPr txBox="1"/>
          <p:nvPr/>
        </p:nvSpPr>
        <p:spPr>
          <a:xfrm>
            <a:off x="457200" y="1143000"/>
            <a:ext cx="81534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US" sz="21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100" dirty="0" smtClean="0"/>
              <a:t>Natural fruit sugar (fructose) is better than </a:t>
            </a:r>
          </a:p>
          <a:p>
            <a:r>
              <a:rPr lang="en-US" sz="2100" dirty="0" smtClean="0"/>
              <a:t>    added sugars</a:t>
            </a:r>
            <a:endParaRPr lang="en-US" sz="2100" dirty="0"/>
          </a:p>
          <a:p>
            <a:endParaRPr lang="en-US" sz="21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dirty="0" smtClean="0"/>
              <a:t>100% fruit juice still has lots of sugar</a:t>
            </a:r>
          </a:p>
          <a:p>
            <a:pPr lvl="3"/>
            <a:endParaRPr lang="en-US" altLang="en-US" sz="2100" dirty="0"/>
          </a:p>
          <a:p>
            <a:pPr lvl="3"/>
            <a:r>
              <a:rPr lang="en-US" altLang="en-US" dirty="0" smtClean="0"/>
              <a:t>12 oz. Orange Juice…33 grams ÷ 4 = 	  </a:t>
            </a:r>
            <a:r>
              <a:rPr lang="en-US" altLang="en-US" b="1" dirty="0" smtClean="0"/>
              <a:t>8 teaspoons. </a:t>
            </a:r>
          </a:p>
          <a:p>
            <a:pPr lvl="3"/>
            <a:r>
              <a:rPr lang="en-US" altLang="en-US" dirty="0" smtClean="0"/>
              <a:t>12 oz. Apple Juice…39 grams ÷ 4 =    </a:t>
            </a:r>
            <a:r>
              <a:rPr lang="en-US" altLang="en-US" dirty="0"/>
              <a:t>	</a:t>
            </a:r>
            <a:r>
              <a:rPr lang="en-US" altLang="en-US" b="1" dirty="0" smtClean="0"/>
              <a:t>10 teaspoons.</a:t>
            </a:r>
            <a:endParaRPr lang="en-US" altLang="en-US" dirty="0" smtClean="0"/>
          </a:p>
          <a:p>
            <a:pPr lvl="3"/>
            <a:r>
              <a:rPr lang="en-US" altLang="en-US" dirty="0" smtClean="0"/>
              <a:t>12 oz. Grape Juice…58.5 grams ÷ 4 = 	</a:t>
            </a:r>
            <a:r>
              <a:rPr lang="en-US" altLang="en-US" b="1" dirty="0" smtClean="0"/>
              <a:t>15 teaspoons.</a:t>
            </a:r>
          </a:p>
          <a:p>
            <a:pPr lvl="3"/>
            <a:endParaRPr lang="en-US" altLang="en-US" sz="21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en-US" sz="2100" dirty="0" smtClean="0"/>
              <a:t>Best to limit juice to 4-6 ounces a day!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1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100" dirty="0" smtClean="0"/>
              <a:t>The whole fruit is more nutritious as it contains fiber</a:t>
            </a:r>
          </a:p>
          <a:p>
            <a:r>
              <a:rPr lang="en-US" sz="2100" dirty="0" smtClean="0"/>
              <a:t>      and is better for teeth, energy &amp; digestion.</a:t>
            </a:r>
          </a:p>
          <a:p>
            <a:endParaRPr lang="en-US" sz="21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dirty="0" smtClean="0"/>
              <a:t>Excessive juice or milk can lead to picky eating.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83897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about Sports Drinks?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Children don’t lose a lot of salt in their sweat.</a:t>
            </a:r>
          </a:p>
          <a:p>
            <a:r>
              <a:rPr lang="en-US" dirty="0" smtClean="0"/>
              <a:t>Sports drinks contain unnecessary salt and sugar.</a:t>
            </a:r>
          </a:p>
          <a:p>
            <a:r>
              <a:rPr lang="en-US" dirty="0" smtClean="0"/>
              <a:t>Water is sufficient to keep hydrated.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709862"/>
            <a:ext cx="4114800" cy="28289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5791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There is almost as much sugar in sports drinks as soda.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5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Sugar in Drinks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0" y="2209800"/>
            <a:ext cx="8883023" cy="2327516"/>
          </a:xfrm>
        </p:spPr>
      </p:pic>
      <p:sp>
        <p:nvSpPr>
          <p:cNvPr id="5" name="TextBox 4"/>
          <p:cNvSpPr txBox="1"/>
          <p:nvPr/>
        </p:nvSpPr>
        <p:spPr>
          <a:xfrm>
            <a:off x="1352550" y="4800600"/>
            <a:ext cx="67818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 calculate teaspoons of sugar:</a:t>
            </a:r>
          </a:p>
          <a:p>
            <a:endParaRPr lang="en-US" dirty="0"/>
          </a:p>
          <a:p>
            <a:r>
              <a:rPr lang="en-US" sz="2100" dirty="0" smtClean="0"/>
              <a:t>Grams of sugar ÷ 4 = Teaspoons</a:t>
            </a:r>
          </a:p>
          <a:p>
            <a:endParaRPr lang="en-US" sz="2100" dirty="0"/>
          </a:p>
          <a:p>
            <a:r>
              <a:rPr lang="en-US" sz="2100" dirty="0" smtClean="0"/>
              <a:t>32 g sugar ÷ 4 = 8  Teaspoons of sugar</a:t>
            </a:r>
            <a:endParaRPr lang="en-US" sz="2100" dirty="0"/>
          </a:p>
        </p:txBody>
      </p:sp>
      <p:pic>
        <p:nvPicPr>
          <p:cNvPr id="2050" name="Picture 2" descr="C:\Users\jdehollander\AppData\Local\Microsoft\Windows\INetCache\IE\Y40M4D1O\spoonful-of-sugar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00600"/>
            <a:ext cx="2419350" cy="176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84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Don’t drink yourself fat!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67" y="1605223"/>
            <a:ext cx="7466666" cy="4165079"/>
          </a:xfrm>
        </p:spPr>
      </p:pic>
    </p:spTree>
    <p:extLst>
      <p:ext uri="{BB962C8B-B14F-4D97-AF65-F5344CB8AC3E}">
        <p14:creationId xmlns:p14="http://schemas.microsoft.com/office/powerpoint/2010/main" val="40055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5023</TotalTime>
  <Words>426</Words>
  <Application>Microsoft Office PowerPoint</Application>
  <PresentationFormat>On-screen Show (4:3)</PresentationFormat>
  <Paragraphs>106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Bookman Old Style</vt:lpstr>
      <vt:lpstr>Calibri</vt:lpstr>
      <vt:lpstr>Gill Sans MT</vt:lpstr>
      <vt:lpstr>Wingdings</vt:lpstr>
      <vt:lpstr>Wingdings 2</vt:lpstr>
      <vt:lpstr>Wingdings 3</vt:lpstr>
      <vt:lpstr>Origin</vt:lpstr>
      <vt:lpstr>For Healthy  Smiles and Heathy Lives</vt:lpstr>
      <vt:lpstr>PowerPoint Presentation</vt:lpstr>
      <vt:lpstr>Kids Need Water Too!</vt:lpstr>
      <vt:lpstr>Dehydration</vt:lpstr>
      <vt:lpstr>                  Daily Water* Needs</vt:lpstr>
      <vt:lpstr>What about Juice?</vt:lpstr>
      <vt:lpstr>What about Sports Drinks?</vt:lpstr>
      <vt:lpstr>Sugar in Drinks</vt:lpstr>
      <vt:lpstr>Don’t drink yourself fat!</vt:lpstr>
      <vt:lpstr>PowerPoint Presentation</vt:lpstr>
      <vt:lpstr>How much sugar is too much?</vt:lpstr>
      <vt:lpstr>Fruit Infused Water</vt:lpstr>
      <vt:lpstr>Sugar and Tooth Decay </vt:lpstr>
      <vt:lpstr>Did you know we catch  tooth decay?</vt:lpstr>
      <vt:lpstr>Sugar and Tooth Decay</vt:lpstr>
      <vt:lpstr>PowerPoint Presentation</vt:lpstr>
    </vt:vector>
  </TitlesOfParts>
  <Company>County of Nevada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DeHollander</dc:creator>
  <cp:lastModifiedBy>Tara Crim</cp:lastModifiedBy>
  <cp:revision>54</cp:revision>
  <dcterms:created xsi:type="dcterms:W3CDTF">2019-05-07T17:08:07Z</dcterms:created>
  <dcterms:modified xsi:type="dcterms:W3CDTF">2019-05-20T22:12:01Z</dcterms:modified>
</cp:coreProperties>
</file>